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11"/>
  </p:notesMasterIdLst>
  <p:handoutMasterIdLst>
    <p:handoutMasterId r:id="rId12"/>
  </p:handoutMasterIdLst>
  <p:sldIdLst>
    <p:sldId id="258" r:id="rId2"/>
    <p:sldId id="285" r:id="rId3"/>
    <p:sldId id="286" r:id="rId4"/>
    <p:sldId id="287" r:id="rId5"/>
    <p:sldId id="288" r:id="rId6"/>
    <p:sldId id="289" r:id="rId7"/>
    <p:sldId id="290" r:id="rId8"/>
    <p:sldId id="291" r:id="rId9"/>
    <p:sldId id="292" r:id="rId10"/>
  </p:sldIdLst>
  <p:sldSz cx="9144000" cy="6858000" type="screen4x3"/>
  <p:notesSz cx="6858000" cy="9144000"/>
  <p:custDataLst>
    <p:tags r:id="rId1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24" autoAdjust="0"/>
    <p:restoredTop sz="79186" autoAdjust="0"/>
  </p:normalViewPr>
  <p:slideViewPr>
    <p:cSldViewPr snapToGrid="0" snapToObjects="1">
      <p:cViewPr varScale="1">
        <p:scale>
          <a:sx n="91" d="100"/>
          <a:sy n="91" d="100"/>
        </p:scale>
        <p:origin x="2652"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A1BD90-4B8D-4D0E-9CA1-9392A6E703BA}" type="datetimeFigureOut">
              <a:rPr lang="en-US" smtClean="0"/>
              <a:t>4/14/2016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0FC803-20A5-4A10-831D-45414F95058F}" type="slidenum">
              <a:rPr lang="en-US" smtClean="0"/>
              <a:t>‹#›</a:t>
            </a:fld>
            <a:endParaRPr lang="en-US"/>
          </a:p>
        </p:txBody>
      </p:sp>
    </p:spTree>
    <p:extLst>
      <p:ext uri="{BB962C8B-B14F-4D97-AF65-F5344CB8AC3E}">
        <p14:creationId xmlns:p14="http://schemas.microsoft.com/office/powerpoint/2010/main" val="3566285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C82075-2662-C844-B6D1-FE5D3E28A519}" type="datetimeFigureOut">
              <a:rPr lang="en-US" smtClean="0"/>
              <a:t>4/14/2016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549C97-7BDF-CC43-A02D-3EDD91F0049D}" type="slidenum">
              <a:rPr lang="en-US" smtClean="0"/>
              <a:t>‹#›</a:t>
            </a:fld>
            <a:endParaRPr lang="en-US"/>
          </a:p>
        </p:txBody>
      </p:sp>
    </p:spTree>
    <p:extLst>
      <p:ext uri="{BB962C8B-B14F-4D97-AF65-F5344CB8AC3E}">
        <p14:creationId xmlns:p14="http://schemas.microsoft.com/office/powerpoint/2010/main" val="7541918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549C97-7BDF-CC43-A02D-3EDD91F0049D}" type="slidenum">
              <a:rPr lang="en-US" smtClean="0"/>
              <a:t>1</a:t>
            </a:fld>
            <a:endParaRPr lang="en-US"/>
          </a:p>
        </p:txBody>
      </p:sp>
    </p:spTree>
    <p:extLst>
      <p:ext uri="{BB962C8B-B14F-4D97-AF65-F5344CB8AC3E}">
        <p14:creationId xmlns:p14="http://schemas.microsoft.com/office/powerpoint/2010/main" val="1137598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549C97-7BDF-CC43-A02D-3EDD91F0049D}" type="slidenum">
              <a:rPr lang="en-US" smtClean="0"/>
              <a:t>2</a:t>
            </a:fld>
            <a:endParaRPr lang="en-US"/>
          </a:p>
        </p:txBody>
      </p:sp>
    </p:spTree>
    <p:extLst>
      <p:ext uri="{BB962C8B-B14F-4D97-AF65-F5344CB8AC3E}">
        <p14:creationId xmlns:p14="http://schemas.microsoft.com/office/powerpoint/2010/main" val="20328719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5830082"/>
            <a:ext cx="9144000" cy="1027918"/>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52742" y="5849835"/>
            <a:ext cx="3556000" cy="829733"/>
          </a:xfrm>
          <a:prstGeom prst="rect">
            <a:avLst/>
          </a:prstGeom>
        </p:spPr>
      </p:pic>
      <p:sp>
        <p:nvSpPr>
          <p:cNvPr id="10" name="Rectangle 9"/>
          <p:cNvSpPr/>
          <p:nvPr userDrawn="1"/>
        </p:nvSpPr>
        <p:spPr>
          <a:xfrm>
            <a:off x="-1" y="14111"/>
            <a:ext cx="9140813" cy="1916301"/>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1" name="Picture 10" descr="fir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23206" y="-1"/>
            <a:ext cx="2617605" cy="1873967"/>
          </a:xfrm>
          <a:prstGeom prst="rect">
            <a:avLst/>
          </a:prstGeom>
        </p:spPr>
      </p:pic>
      <p:pic>
        <p:nvPicPr>
          <p:cNvPr id="12" name="Picture 11" descr="kids.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6255" y="-2"/>
            <a:ext cx="5073733" cy="1873967"/>
          </a:xfrm>
          <a:prstGeom prst="rect">
            <a:avLst/>
          </a:prstGeom>
        </p:spPr>
      </p:pic>
      <p:sp>
        <p:nvSpPr>
          <p:cNvPr id="13" name="Rectangle 12"/>
          <p:cNvSpPr/>
          <p:nvPr userDrawn="1"/>
        </p:nvSpPr>
        <p:spPr>
          <a:xfrm>
            <a:off x="2270536" y="14111"/>
            <a:ext cx="45719" cy="6138333"/>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4" name="Picture 13" descr="candle.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0588" y="-27383"/>
            <a:ext cx="2318060" cy="1901350"/>
          </a:xfrm>
          <a:prstGeom prst="rect">
            <a:avLst/>
          </a:prstGeom>
        </p:spPr>
      </p:pic>
      <p:sp>
        <p:nvSpPr>
          <p:cNvPr id="15" name="Rectangle 14"/>
          <p:cNvSpPr/>
          <p:nvPr userDrawn="1"/>
        </p:nvSpPr>
        <p:spPr>
          <a:xfrm>
            <a:off x="7367128" y="-1"/>
            <a:ext cx="45719" cy="1930414"/>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 name="Content Placeholder 2"/>
          <p:cNvSpPr>
            <a:spLocks noGrp="1"/>
          </p:cNvSpPr>
          <p:nvPr>
            <p:ph sz="quarter" idx="10" hasCustomPrompt="1"/>
          </p:nvPr>
        </p:nvSpPr>
        <p:spPr>
          <a:xfrm>
            <a:off x="2676525" y="2266950"/>
            <a:ext cx="6120342" cy="3098800"/>
          </a:xfrm>
        </p:spPr>
        <p:txBody>
          <a:bodyPr/>
          <a:lstStyle>
            <a:lvl1pPr marL="0" indent="0" algn="l">
              <a:lnSpc>
                <a:spcPct val="120000"/>
              </a:lnSpc>
              <a:buNone/>
              <a:defRPr sz="1600" baseline="0"/>
            </a:lvl1pPr>
          </a:lstStyle>
          <a:p>
            <a:pPr algn="l">
              <a:lnSpc>
                <a:spcPct val="80000"/>
              </a:lnSpc>
            </a:pPr>
            <a:r>
              <a:rPr lang="en-US" sz="4600" b="1" dirty="0" smtClean="0">
                <a:solidFill>
                  <a:schemeClr val="bg1"/>
                </a:solidFill>
                <a:effectLst>
                  <a:outerShdw blurRad="50800" dist="38100" dir="2700000" algn="tl" rotWithShape="0">
                    <a:srgbClr val="000000">
                      <a:alpha val="17000"/>
                    </a:srgbClr>
                  </a:outerShdw>
                </a:effectLst>
                <a:latin typeface="Helvetica"/>
                <a:cs typeface="Helvetica"/>
              </a:rPr>
              <a:t>DISASTER AND COMMUNITY CRISIS CENTER</a:t>
            </a:r>
          </a:p>
          <a:p>
            <a:pPr algn="l">
              <a:lnSpc>
                <a:spcPct val="120000"/>
              </a:lnSpc>
            </a:pPr>
            <a:r>
              <a:rPr lang="en-US" sz="2800" dirty="0" smtClean="0">
                <a:solidFill>
                  <a:schemeClr val="tx2">
                    <a:lumMod val="75000"/>
                  </a:schemeClr>
                </a:solidFill>
                <a:latin typeface="Helvetica"/>
                <a:cs typeface="Helvetica"/>
              </a:rPr>
              <a:t>UNIVERSITY OF MISSOURI</a:t>
            </a:r>
            <a:endParaRPr lang="en-US" sz="2800" dirty="0">
              <a:solidFill>
                <a:schemeClr val="tx2">
                  <a:lumMod val="75000"/>
                </a:schemeClr>
              </a:solidFill>
              <a:latin typeface="Helvetica"/>
              <a:cs typeface="Helvetica"/>
            </a:endParaRPr>
          </a:p>
        </p:txBody>
      </p:sp>
      <p:pic>
        <p:nvPicPr>
          <p:cNvPr id="2" name="Picture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11658" y="5926038"/>
            <a:ext cx="3512799" cy="980064"/>
          </a:xfrm>
          <a:prstGeom prst="rect">
            <a:avLst/>
          </a:prstGeom>
        </p:spPr>
      </p:pic>
    </p:spTree>
    <p:extLst>
      <p:ext uri="{BB962C8B-B14F-4D97-AF65-F5344CB8AC3E}">
        <p14:creationId xmlns:p14="http://schemas.microsoft.com/office/powerpoint/2010/main" val="26306658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49586A-BC19-3B4F-9EEE-2E99F297AB49}" type="datetimeFigureOut">
              <a:rPr lang="en-US" smtClean="0"/>
              <a:t>4/14/2016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F3C9-344D-CD40-A944-17CCFB5A814C}" type="slidenum">
              <a:rPr lang="en-US" smtClean="0"/>
              <a:t>‹#›</a:t>
            </a:fld>
            <a:endParaRPr lang="en-US"/>
          </a:p>
        </p:txBody>
      </p:sp>
    </p:spTree>
    <p:extLst>
      <p:ext uri="{BB962C8B-B14F-4D97-AF65-F5344CB8AC3E}">
        <p14:creationId xmlns:p14="http://schemas.microsoft.com/office/powerpoint/2010/main" val="289644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49586A-BC19-3B4F-9EEE-2E99F297AB49}" type="datetimeFigureOut">
              <a:rPr lang="en-US" smtClean="0"/>
              <a:t>4/14/2016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F3C9-344D-CD40-A944-17CCFB5A814C}" type="slidenum">
              <a:rPr lang="en-US" smtClean="0"/>
              <a:t>‹#›</a:t>
            </a:fld>
            <a:endParaRPr lang="en-US"/>
          </a:p>
        </p:txBody>
      </p:sp>
    </p:spTree>
    <p:extLst>
      <p:ext uri="{BB962C8B-B14F-4D97-AF65-F5344CB8AC3E}">
        <p14:creationId xmlns:p14="http://schemas.microsoft.com/office/powerpoint/2010/main" val="340205166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1350436"/>
            <a:ext cx="9144000" cy="550756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p:cNvSpPr/>
          <p:nvPr userDrawn="1"/>
        </p:nvSpPr>
        <p:spPr>
          <a:xfrm rot="5400000">
            <a:off x="4549139" y="1797762"/>
            <a:ext cx="45719" cy="914400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0" name="Title 1"/>
          <p:cNvSpPr txBox="1">
            <a:spLocks/>
          </p:cNvSpPr>
          <p:nvPr userDrawn="1"/>
        </p:nvSpPr>
        <p:spPr>
          <a:xfrm>
            <a:off x="3732956" y="6369397"/>
            <a:ext cx="6206914" cy="53093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1100" dirty="0" smtClean="0">
                <a:solidFill>
                  <a:srgbClr val="17375E"/>
                </a:solidFill>
                <a:latin typeface="Helvetica"/>
                <a:cs typeface="Helvetica"/>
              </a:rPr>
              <a:t>DISASTER</a:t>
            </a:r>
            <a:r>
              <a:rPr lang="en-US" sz="1100" baseline="0" dirty="0" smtClean="0">
                <a:solidFill>
                  <a:srgbClr val="17375E"/>
                </a:solidFill>
                <a:latin typeface="Helvetica"/>
                <a:cs typeface="Helvetica"/>
              </a:rPr>
              <a:t> AND COMMUNITY CRISIS </a:t>
            </a:r>
            <a:r>
              <a:rPr lang="en-US" sz="1100" dirty="0" smtClean="0">
                <a:solidFill>
                  <a:srgbClr val="17375E"/>
                </a:solidFill>
                <a:latin typeface="Helvetica"/>
                <a:cs typeface="Helvetica"/>
              </a:rPr>
              <a:t>CENTER  | UNIVERSITY OF MISSOURI</a:t>
            </a:r>
            <a:endParaRPr lang="en-US" sz="1100" dirty="0">
              <a:solidFill>
                <a:srgbClr val="17375E"/>
              </a:solidFill>
              <a:latin typeface="Helvetica"/>
              <a:cs typeface="Helvetica"/>
            </a:endParaRPr>
          </a:p>
        </p:txBody>
      </p:sp>
      <p:sp>
        <p:nvSpPr>
          <p:cNvPr id="12" name="Text Placeholder 11"/>
          <p:cNvSpPr>
            <a:spLocks noGrp="1"/>
          </p:cNvSpPr>
          <p:nvPr>
            <p:ph type="body" sz="quarter" idx="10" hasCustomPrompt="1"/>
          </p:nvPr>
        </p:nvSpPr>
        <p:spPr>
          <a:xfrm>
            <a:off x="457200" y="1745755"/>
            <a:ext cx="8081268" cy="3639953"/>
          </a:xfrm>
        </p:spPr>
        <p:txBody>
          <a:bodyPr/>
          <a:lstStyle>
            <a:lvl1pPr>
              <a:defRPr sz="3200">
                <a:solidFill>
                  <a:schemeClr val="tx2">
                    <a:lumMod val="50000"/>
                  </a:schemeClr>
                </a:solidFill>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r>
              <a:rPr lang="en-US" sz="2000" dirty="0" smtClean="0">
                <a:solidFill>
                  <a:schemeClr val="tx2">
                    <a:lumMod val="50000"/>
                  </a:schemeClr>
                </a:solidFill>
                <a:latin typeface="Arial"/>
                <a:cs typeface="Arial"/>
              </a:rPr>
              <a:t>This is some sample text for a bullet point</a:t>
            </a:r>
          </a:p>
          <a:p>
            <a:endParaRPr lang="en-US" sz="2000" dirty="0" smtClean="0">
              <a:solidFill>
                <a:schemeClr val="tx2">
                  <a:lumMod val="50000"/>
                </a:schemeClr>
              </a:solidFill>
              <a:latin typeface="Arial"/>
              <a:cs typeface="Arial"/>
            </a:endParaRPr>
          </a:p>
        </p:txBody>
      </p:sp>
      <p:sp>
        <p:nvSpPr>
          <p:cNvPr id="5" name="Title 4"/>
          <p:cNvSpPr>
            <a:spLocks noGrp="1"/>
          </p:cNvSpPr>
          <p:nvPr>
            <p:ph type="title" hasCustomPrompt="1"/>
          </p:nvPr>
        </p:nvSpPr>
        <p:spPr/>
        <p:txBody>
          <a:bodyPr>
            <a:noAutofit/>
          </a:bodyPr>
          <a:lstStyle>
            <a:lvl1pPr algn="l">
              <a:defRPr sz="3600" b="1" i="0">
                <a:solidFill>
                  <a:srgbClr val="FFFFFF"/>
                </a:solidFill>
                <a:effectLst>
                  <a:outerShdw blurRad="50800" dist="38100" dir="2700000" algn="tl" rotWithShape="0">
                    <a:srgbClr val="000000">
                      <a:alpha val="20000"/>
                    </a:srgbClr>
                  </a:outerShdw>
                </a:effectLst>
                <a:latin typeface="Helvetica"/>
                <a:cs typeface="Helvetica"/>
              </a:defRPr>
            </a:lvl1pPr>
          </a:lstStyle>
          <a:p>
            <a:r>
              <a:rPr lang="en-US" dirty="0" smtClean="0"/>
              <a:t>CLICK TO EDIT MASTER TITLE STYLE</a:t>
            </a:r>
            <a:endParaRPr lang="en-US" dirty="0"/>
          </a:p>
        </p:txBody>
      </p:sp>
    </p:spTree>
    <p:extLst>
      <p:ext uri="{BB962C8B-B14F-4D97-AF65-F5344CB8AC3E}">
        <p14:creationId xmlns:p14="http://schemas.microsoft.com/office/powerpoint/2010/main" val="7699151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0" y="-3593"/>
            <a:ext cx="9144000" cy="931333"/>
          </a:xfrm>
          <a:prstGeom prst="rect">
            <a:avLst/>
          </a:prstGeom>
          <a:solidFill>
            <a:schemeClr val="bg1">
              <a:alpha val="3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Rectangle 8"/>
          <p:cNvSpPr/>
          <p:nvPr userDrawn="1"/>
        </p:nvSpPr>
        <p:spPr>
          <a:xfrm>
            <a:off x="0" y="5688990"/>
            <a:ext cx="9144000" cy="1169010"/>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71276" y="5805051"/>
            <a:ext cx="3556000" cy="829733"/>
          </a:xfrm>
          <a:prstGeom prst="rect">
            <a:avLst/>
          </a:prstGeom>
        </p:spPr>
      </p:pic>
      <p:sp>
        <p:nvSpPr>
          <p:cNvPr id="14" name="Rectangle 13"/>
          <p:cNvSpPr/>
          <p:nvPr userDrawn="1"/>
        </p:nvSpPr>
        <p:spPr>
          <a:xfrm>
            <a:off x="2520241" y="337332"/>
            <a:ext cx="7549444" cy="307777"/>
          </a:xfrm>
          <a:prstGeom prst="rect">
            <a:avLst/>
          </a:prstGeom>
        </p:spPr>
        <p:txBody>
          <a:bodyPr wrap="square">
            <a:spAutoFit/>
          </a:bodyPr>
          <a:lstStyle/>
          <a:p>
            <a:r>
              <a:rPr lang="en-US" sz="1400" dirty="0" smtClean="0">
                <a:solidFill>
                  <a:schemeClr val="tx2">
                    <a:lumMod val="50000"/>
                  </a:schemeClr>
                </a:solidFill>
                <a:latin typeface="Helvetica"/>
                <a:cs typeface="Helvetica"/>
              </a:rPr>
              <a:t>DISASTER AND COMMUNITY CRISIS</a:t>
            </a:r>
            <a:r>
              <a:rPr lang="en-US" sz="1400" baseline="0" dirty="0" smtClean="0">
                <a:solidFill>
                  <a:schemeClr val="tx2">
                    <a:lumMod val="50000"/>
                  </a:schemeClr>
                </a:solidFill>
                <a:latin typeface="Helvetica"/>
                <a:cs typeface="Helvetica"/>
              </a:rPr>
              <a:t> CENTER  UNIVERSITY OF MISSOURI</a:t>
            </a:r>
            <a:endParaRPr lang="en-US" sz="1400" dirty="0" smtClean="0">
              <a:solidFill>
                <a:schemeClr val="tx2">
                  <a:lumMod val="50000"/>
                </a:schemeClr>
              </a:solidFill>
              <a:latin typeface="Helvetica"/>
              <a:cs typeface="Helvetica"/>
            </a:endParaRP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3222" y="5821985"/>
            <a:ext cx="3774038" cy="1052949"/>
          </a:xfrm>
          <a:prstGeom prst="rect">
            <a:avLst/>
          </a:prstGeom>
        </p:spPr>
      </p:pic>
    </p:spTree>
    <p:extLst>
      <p:ext uri="{BB962C8B-B14F-4D97-AF65-F5344CB8AC3E}">
        <p14:creationId xmlns:p14="http://schemas.microsoft.com/office/powerpoint/2010/main" val="343622327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49586A-BC19-3B4F-9EEE-2E99F297AB49}" type="datetimeFigureOut">
              <a:rPr lang="en-US" smtClean="0"/>
              <a:t>4/14/2016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F3C9-344D-CD40-A944-17CCFB5A814C}" type="slidenum">
              <a:rPr lang="en-US" smtClean="0"/>
              <a:t>‹#›</a:t>
            </a:fld>
            <a:endParaRPr lang="en-US"/>
          </a:p>
        </p:txBody>
      </p:sp>
    </p:spTree>
    <p:extLst>
      <p:ext uri="{BB962C8B-B14F-4D97-AF65-F5344CB8AC3E}">
        <p14:creationId xmlns:p14="http://schemas.microsoft.com/office/powerpoint/2010/main" val="28037110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49586A-BC19-3B4F-9EEE-2E99F297AB49}" type="datetimeFigureOut">
              <a:rPr lang="en-US" smtClean="0"/>
              <a:t>4/14/2016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F3C9-344D-CD40-A944-17CCFB5A814C}" type="slidenum">
              <a:rPr lang="en-US" smtClean="0"/>
              <a:t>‹#›</a:t>
            </a:fld>
            <a:endParaRPr lang="en-US"/>
          </a:p>
        </p:txBody>
      </p:sp>
    </p:spTree>
    <p:extLst>
      <p:ext uri="{BB962C8B-B14F-4D97-AF65-F5344CB8AC3E}">
        <p14:creationId xmlns:p14="http://schemas.microsoft.com/office/powerpoint/2010/main" val="283494985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49586A-BC19-3B4F-9EEE-2E99F297AB49}" type="datetimeFigureOut">
              <a:rPr lang="en-US" smtClean="0"/>
              <a:t>4/14/2016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F3C9-344D-CD40-A944-17CCFB5A814C}" type="slidenum">
              <a:rPr lang="en-US" smtClean="0"/>
              <a:t>‹#›</a:t>
            </a:fld>
            <a:endParaRPr lang="en-US"/>
          </a:p>
        </p:txBody>
      </p:sp>
    </p:spTree>
    <p:extLst>
      <p:ext uri="{BB962C8B-B14F-4D97-AF65-F5344CB8AC3E}">
        <p14:creationId xmlns:p14="http://schemas.microsoft.com/office/powerpoint/2010/main" val="209934117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49586A-BC19-3B4F-9EEE-2E99F297AB49}" type="datetimeFigureOut">
              <a:rPr lang="en-US" smtClean="0"/>
              <a:t>4/14/2016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F3C9-344D-CD40-A944-17CCFB5A814C}" type="slidenum">
              <a:rPr lang="en-US" smtClean="0"/>
              <a:t>‹#›</a:t>
            </a:fld>
            <a:endParaRPr lang="en-US"/>
          </a:p>
        </p:txBody>
      </p:sp>
    </p:spTree>
    <p:extLst>
      <p:ext uri="{BB962C8B-B14F-4D97-AF65-F5344CB8AC3E}">
        <p14:creationId xmlns:p14="http://schemas.microsoft.com/office/powerpoint/2010/main" val="297917687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49586A-BC19-3B4F-9EEE-2E99F297AB49}" type="datetimeFigureOut">
              <a:rPr lang="en-US" smtClean="0"/>
              <a:t>4/14/2016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F3C9-344D-CD40-A944-17CCFB5A814C}" type="slidenum">
              <a:rPr lang="en-US" smtClean="0"/>
              <a:t>‹#›</a:t>
            </a:fld>
            <a:endParaRPr lang="en-US"/>
          </a:p>
        </p:txBody>
      </p:sp>
    </p:spTree>
    <p:extLst>
      <p:ext uri="{BB962C8B-B14F-4D97-AF65-F5344CB8AC3E}">
        <p14:creationId xmlns:p14="http://schemas.microsoft.com/office/powerpoint/2010/main" val="1429311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49586A-BC19-3B4F-9EEE-2E99F297AB49}" type="datetimeFigureOut">
              <a:rPr lang="en-US" smtClean="0"/>
              <a:t>4/14/2016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F3C9-344D-CD40-A944-17CCFB5A814C}" type="slidenum">
              <a:rPr lang="en-US" smtClean="0"/>
              <a:t>‹#›</a:t>
            </a:fld>
            <a:endParaRPr lang="en-US"/>
          </a:p>
        </p:txBody>
      </p:sp>
    </p:spTree>
    <p:extLst>
      <p:ext uri="{BB962C8B-B14F-4D97-AF65-F5344CB8AC3E}">
        <p14:creationId xmlns:p14="http://schemas.microsoft.com/office/powerpoint/2010/main" val="329753323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5000">
              <a:schemeClr val="accent5">
                <a:lumMod val="75000"/>
                <a:alpha val="89000"/>
              </a:schemeClr>
            </a:gs>
            <a:gs pos="96000">
              <a:schemeClr val="accent5">
                <a:lumMod val="50000"/>
              </a:schemeClr>
            </a:gs>
          </a:gsLst>
          <a:lin ang="156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pPr>
              <a:lnSpc>
                <a:spcPct val="80000"/>
              </a:lnSpc>
            </a:pPr>
            <a:r>
              <a:rPr lang="en-US" sz="4800" b="1" dirty="0" smtClean="0">
                <a:solidFill>
                  <a:schemeClr val="bg1"/>
                </a:solidFill>
                <a:effectLst>
                  <a:outerShdw blurRad="69850" dist="25400" algn="tl" rotWithShape="0">
                    <a:srgbClr val="000000">
                      <a:alpha val="12000"/>
                    </a:srgbClr>
                  </a:outerShdw>
                </a:effectLst>
                <a:latin typeface="Helvetica"/>
                <a:cs typeface="Helvetica"/>
              </a:rPr>
              <a:t>TITLE GOES HERE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a:lnSpc>
                <a:spcPct val="80000"/>
              </a:lnSpc>
            </a:pPr>
            <a:r>
              <a:rPr lang="en-US" sz="4000" dirty="0" smtClean="0">
                <a:solidFill>
                  <a:schemeClr val="tx2">
                    <a:lumMod val="75000"/>
                  </a:schemeClr>
                </a:solidFill>
                <a:latin typeface="Helvetica"/>
                <a:cs typeface="Helvetica"/>
              </a:rPr>
              <a:t>SUBHEAD HERE</a:t>
            </a:r>
          </a:p>
          <a:p>
            <a:r>
              <a:rPr lang="en-US" sz="2000" dirty="0" smtClean="0">
                <a:solidFill>
                  <a:schemeClr val="tx2">
                    <a:lumMod val="50000"/>
                  </a:schemeClr>
                </a:solidFill>
                <a:latin typeface="Arial"/>
                <a:cs typeface="Arial"/>
              </a:rPr>
              <a:t>This is some sample text for a bullet point</a:t>
            </a:r>
          </a:p>
          <a:p>
            <a:r>
              <a:rPr lang="en-US" sz="2000" dirty="0" smtClean="0">
                <a:solidFill>
                  <a:schemeClr val="tx2">
                    <a:lumMod val="50000"/>
                  </a:schemeClr>
                </a:solidFill>
                <a:latin typeface="Arial"/>
                <a:cs typeface="Arial"/>
              </a:rPr>
              <a:t>This is some sample text for a bullet point</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49586A-BC19-3B4F-9EEE-2E99F297AB49}" type="datetimeFigureOut">
              <a:rPr lang="en-US" smtClean="0"/>
              <a:t>4/14/2016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F3C9-344D-CD40-A944-17CCFB5A814C}" type="slidenum">
              <a:rPr lang="en-US" smtClean="0"/>
              <a:t>‹#›</a:t>
            </a:fld>
            <a:endParaRPr lang="en-US"/>
          </a:p>
        </p:txBody>
      </p:sp>
    </p:spTree>
    <p:extLst>
      <p:ext uri="{BB962C8B-B14F-4D97-AF65-F5344CB8AC3E}">
        <p14:creationId xmlns:p14="http://schemas.microsoft.com/office/powerpoint/2010/main" val="18225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42056" y="970687"/>
            <a:ext cx="10900456" cy="469269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endParaRPr lang="en-US" sz="4000" b="1" dirty="0" smtClean="0">
              <a:solidFill>
                <a:schemeClr val="bg1"/>
              </a:solidFill>
              <a:effectLst>
                <a:outerShdw blurRad="69850" dist="25400" algn="tl" rotWithShape="0">
                  <a:srgbClr val="000000">
                    <a:alpha val="12000"/>
                  </a:srgbClr>
                </a:outerShdw>
              </a:effectLst>
              <a:latin typeface="Helvetica"/>
              <a:cs typeface="Helvetica"/>
            </a:endParaRPr>
          </a:p>
          <a:p>
            <a:pPr>
              <a:lnSpc>
                <a:spcPct val="80000"/>
              </a:lnSpc>
            </a:pPr>
            <a:endParaRPr lang="en-US" sz="4000" b="1" dirty="0">
              <a:solidFill>
                <a:schemeClr val="bg1"/>
              </a:solidFill>
              <a:effectLst>
                <a:outerShdw blurRad="69850" dist="25400" algn="tl" rotWithShape="0">
                  <a:srgbClr val="000000">
                    <a:alpha val="12000"/>
                  </a:srgbClr>
                </a:outerShdw>
              </a:effectLst>
              <a:latin typeface="Helvetica"/>
              <a:cs typeface="Helvetica"/>
            </a:endParaRPr>
          </a:p>
          <a:p>
            <a:pPr>
              <a:lnSpc>
                <a:spcPct val="80000"/>
              </a:lnSpc>
            </a:pPr>
            <a:endParaRPr lang="en-US" sz="4000" b="1" dirty="0" smtClean="0">
              <a:solidFill>
                <a:schemeClr val="bg1"/>
              </a:solidFill>
              <a:effectLst>
                <a:outerShdw blurRad="69850" dist="25400" algn="tl" rotWithShape="0">
                  <a:srgbClr val="000000">
                    <a:alpha val="12000"/>
                  </a:srgbClr>
                </a:outerShdw>
              </a:effectLst>
              <a:latin typeface="Helvetica"/>
              <a:cs typeface="Helvetica"/>
            </a:endParaRPr>
          </a:p>
          <a:p>
            <a:pPr>
              <a:lnSpc>
                <a:spcPct val="80000"/>
              </a:lnSpc>
            </a:pPr>
            <a:endParaRPr lang="en-US" sz="4000" b="1" dirty="0">
              <a:solidFill>
                <a:schemeClr val="bg1"/>
              </a:solidFill>
              <a:effectLst>
                <a:outerShdw blurRad="69850" dist="25400" algn="tl" rotWithShape="0">
                  <a:srgbClr val="000000">
                    <a:alpha val="12000"/>
                  </a:srgbClr>
                </a:outerShdw>
              </a:effectLst>
              <a:latin typeface="Helvetica"/>
              <a:cs typeface="Helvetica"/>
            </a:endParaRPr>
          </a:p>
          <a:p>
            <a:pPr>
              <a:lnSpc>
                <a:spcPct val="80000"/>
              </a:lnSpc>
            </a:pPr>
            <a:endParaRPr lang="en-US" sz="2800" b="1" dirty="0" smtClean="0">
              <a:solidFill>
                <a:schemeClr val="bg1"/>
              </a:solidFill>
              <a:effectLst>
                <a:outerShdw blurRad="69850" dist="25400" algn="tl" rotWithShape="0">
                  <a:srgbClr val="000000">
                    <a:alpha val="12000"/>
                  </a:srgbClr>
                </a:outerShdw>
              </a:effectLst>
              <a:latin typeface="Helvetica"/>
              <a:cs typeface="Helvetica"/>
            </a:endParaRPr>
          </a:p>
          <a:p>
            <a:pPr>
              <a:lnSpc>
                <a:spcPct val="80000"/>
              </a:lnSpc>
            </a:pPr>
            <a:endParaRPr lang="en-US" sz="2800" b="1" dirty="0" smtClean="0">
              <a:solidFill>
                <a:schemeClr val="bg1"/>
              </a:solidFill>
              <a:effectLst>
                <a:outerShdw blurRad="69850" dist="25400" algn="tl" rotWithShape="0">
                  <a:srgbClr val="000000">
                    <a:alpha val="12000"/>
                  </a:srgbClr>
                </a:outerShdw>
              </a:effectLst>
              <a:latin typeface="Helvetica"/>
              <a:cs typeface="Helvetica"/>
            </a:endParaRPr>
          </a:p>
          <a:p>
            <a:pPr>
              <a:lnSpc>
                <a:spcPct val="80000"/>
              </a:lnSpc>
            </a:pPr>
            <a:r>
              <a:rPr lang="en-US" sz="3200" b="1" dirty="0" smtClean="0">
                <a:effectLst>
                  <a:outerShdw blurRad="69850" dist="25400" algn="tl" rotWithShape="0">
                    <a:srgbClr val="000000">
                      <a:alpha val="12000"/>
                    </a:srgbClr>
                  </a:outerShdw>
                </a:effectLst>
                <a:latin typeface="Helvetica"/>
                <a:cs typeface="Helvetica"/>
              </a:rPr>
              <a:t>Picturing Resilience Intervention:</a:t>
            </a:r>
          </a:p>
          <a:p>
            <a:pPr>
              <a:lnSpc>
                <a:spcPct val="80000"/>
              </a:lnSpc>
            </a:pPr>
            <a:r>
              <a:rPr lang="en-US" sz="2400" b="1" dirty="0" smtClean="0">
                <a:effectLst>
                  <a:outerShdw blurRad="69850" dist="25400" algn="tl" rotWithShape="0">
                    <a:srgbClr val="000000">
                      <a:alpha val="12000"/>
                    </a:srgbClr>
                  </a:outerShdw>
                </a:effectLst>
                <a:latin typeface="Helvetica"/>
                <a:cs typeface="Helvetica"/>
              </a:rPr>
              <a:t>Using Photovoice for Youth Resilience</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5478"/>
          <a:stretch/>
        </p:blipFill>
        <p:spPr>
          <a:xfrm>
            <a:off x="2456183" y="1491796"/>
            <a:ext cx="4303978" cy="2568926"/>
          </a:xfrm>
          <a:prstGeom prst="rect">
            <a:avLst/>
          </a:prstGeom>
        </p:spPr>
      </p:pic>
    </p:spTree>
    <p:extLst>
      <p:ext uri="{BB962C8B-B14F-4D97-AF65-F5344CB8AC3E}">
        <p14:creationId xmlns:p14="http://schemas.microsoft.com/office/powerpoint/2010/main" val="11127855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pPr marL="0" indent="0" algn="ctr">
              <a:buNone/>
            </a:pPr>
            <a:endParaRPr lang="en-US" dirty="0" smtClean="0"/>
          </a:p>
          <a:p>
            <a:pPr marL="0" indent="0" algn="ctr">
              <a:buNone/>
            </a:pPr>
            <a:endParaRPr lang="en-US" dirty="0"/>
          </a:p>
          <a:p>
            <a:pPr marL="0" indent="0" algn="ctr">
              <a:buNone/>
            </a:pPr>
            <a:endParaRPr lang="en-US" dirty="0"/>
          </a:p>
        </p:txBody>
      </p:sp>
      <p:sp>
        <p:nvSpPr>
          <p:cNvPr id="3" name="Title 2"/>
          <p:cNvSpPr>
            <a:spLocks noGrp="1"/>
          </p:cNvSpPr>
          <p:nvPr>
            <p:ph type="title"/>
          </p:nvPr>
        </p:nvSpPr>
        <p:spPr>
          <a:xfrm>
            <a:off x="457200" y="73573"/>
            <a:ext cx="8229600" cy="1143000"/>
          </a:xfrm>
        </p:spPr>
        <p:txBody>
          <a:bodyPr/>
          <a:lstStyle/>
          <a:p>
            <a:pPr algn="ctr"/>
            <a:r>
              <a:rPr lang="en-US" dirty="0" smtClean="0"/>
              <a:t> PRI Examples:</a:t>
            </a:r>
            <a:br>
              <a:rPr lang="en-US" dirty="0" smtClean="0"/>
            </a:br>
            <a:r>
              <a:rPr lang="en-US" sz="2800" dirty="0" smtClean="0"/>
              <a:t>Individual Strengths and </a:t>
            </a:r>
            <a:br>
              <a:rPr lang="en-US" sz="2800" dirty="0" smtClean="0"/>
            </a:br>
            <a:r>
              <a:rPr lang="en-US" sz="2800" dirty="0" smtClean="0"/>
              <a:t>Community Resources</a:t>
            </a:r>
            <a:endParaRPr lang="en-US" sz="2800" dirty="0"/>
          </a:p>
        </p:txBody>
      </p:sp>
      <p:pic>
        <p:nvPicPr>
          <p:cNvPr id="5" name="Picture 4"/>
          <p:cNvPicPr>
            <a:picLocks noChangeAspect="1"/>
          </p:cNvPicPr>
          <p:nvPr/>
        </p:nvPicPr>
        <p:blipFill>
          <a:blip r:embed="rId3"/>
          <a:stretch>
            <a:fillRect/>
          </a:stretch>
        </p:blipFill>
        <p:spPr>
          <a:xfrm>
            <a:off x="457200" y="1911359"/>
            <a:ext cx="4805119" cy="3554019"/>
          </a:xfrm>
          <a:prstGeom prst="rect">
            <a:avLst/>
          </a:prstGeom>
        </p:spPr>
      </p:pic>
      <p:sp>
        <p:nvSpPr>
          <p:cNvPr id="6" name="TextBox 5"/>
          <p:cNvSpPr txBox="1"/>
          <p:nvPr/>
        </p:nvSpPr>
        <p:spPr>
          <a:xfrm>
            <a:off x="5833241" y="2534206"/>
            <a:ext cx="2963918" cy="2308324"/>
          </a:xfrm>
          <a:prstGeom prst="rect">
            <a:avLst/>
          </a:prstGeom>
          <a:noFill/>
        </p:spPr>
        <p:txBody>
          <a:bodyPr wrap="square" rtlCol="0">
            <a:spAutoFit/>
          </a:bodyPr>
          <a:lstStyle/>
          <a:p>
            <a:pPr algn="ctr"/>
            <a:r>
              <a:rPr lang="en-US" b="1" i="1" dirty="0"/>
              <a:t>“Safe Place” </a:t>
            </a:r>
            <a:endParaRPr lang="en-US" dirty="0"/>
          </a:p>
          <a:p>
            <a:r>
              <a:rPr lang="en-US" i="1" dirty="0"/>
              <a:t>This is a safe place for people and we have to be safe around other people. This way no one will get hurt and won’t be in danger. This photo says that a safe place is important to our lives. </a:t>
            </a:r>
            <a:endParaRPr lang="en-US" dirty="0"/>
          </a:p>
        </p:txBody>
      </p:sp>
    </p:spTree>
    <p:extLst>
      <p:ext uri="{BB962C8B-B14F-4D97-AF65-F5344CB8AC3E}">
        <p14:creationId xmlns:p14="http://schemas.microsoft.com/office/powerpoint/2010/main" val="1591150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3034" y="1855734"/>
            <a:ext cx="5113876" cy="3782385"/>
          </a:xfrm>
          <a:prstGeom prst="rect">
            <a:avLst/>
          </a:prstGeom>
        </p:spPr>
      </p:pic>
      <p:sp>
        <p:nvSpPr>
          <p:cNvPr id="2" name="Text Placeholder 1"/>
          <p:cNvSpPr>
            <a:spLocks noGrp="1"/>
          </p:cNvSpPr>
          <p:nvPr>
            <p:ph type="body" sz="quarter" idx="10"/>
          </p:nvPr>
        </p:nvSpPr>
        <p:spPr>
          <a:xfrm>
            <a:off x="5875876" y="2479173"/>
            <a:ext cx="2736758" cy="2653018"/>
          </a:xfrm>
        </p:spPr>
        <p:txBody>
          <a:bodyPr>
            <a:normAutofit fontScale="62500" lnSpcReduction="20000"/>
          </a:bodyPr>
          <a:lstStyle/>
          <a:p>
            <a:pPr marL="0" indent="0" algn="ctr">
              <a:buNone/>
            </a:pPr>
            <a:r>
              <a:rPr lang="en-US" b="1" i="1" dirty="0"/>
              <a:t>“Basketball” </a:t>
            </a:r>
            <a:endParaRPr lang="en-US" dirty="0"/>
          </a:p>
          <a:p>
            <a:pPr marL="0" indent="0">
              <a:buNone/>
            </a:pPr>
            <a:r>
              <a:rPr lang="en-US" i="1" dirty="0"/>
              <a:t>I took a photograph of a basketball because basketball is my favorite sport. I have my own basketball. I practice a lot so that I can get better. You just have to shoot the ball. </a:t>
            </a:r>
            <a:endParaRPr lang="en-US" dirty="0"/>
          </a:p>
        </p:txBody>
      </p:sp>
      <p:sp>
        <p:nvSpPr>
          <p:cNvPr id="3" name="Title 2"/>
          <p:cNvSpPr>
            <a:spLocks noGrp="1"/>
          </p:cNvSpPr>
          <p:nvPr>
            <p:ph type="title"/>
          </p:nvPr>
        </p:nvSpPr>
        <p:spPr>
          <a:xfrm>
            <a:off x="288441" y="11879"/>
            <a:ext cx="8229600" cy="1238852"/>
          </a:xfrm>
        </p:spPr>
        <p:txBody>
          <a:bodyPr/>
          <a:lstStyle/>
          <a:p>
            <a:pPr algn="ctr"/>
            <a:r>
              <a:rPr lang="en-US" dirty="0"/>
              <a:t>PRI Examples:</a:t>
            </a:r>
            <a:br>
              <a:rPr lang="en-US" dirty="0"/>
            </a:br>
            <a:r>
              <a:rPr lang="en-US" sz="2800" dirty="0"/>
              <a:t>Individual Strengths and </a:t>
            </a:r>
            <a:br>
              <a:rPr lang="en-US" sz="2800" dirty="0"/>
            </a:br>
            <a:r>
              <a:rPr lang="en-US" sz="2800" dirty="0"/>
              <a:t>Community Resources</a:t>
            </a:r>
          </a:p>
        </p:txBody>
      </p:sp>
    </p:spTree>
    <p:extLst>
      <p:ext uri="{BB962C8B-B14F-4D97-AF65-F5344CB8AC3E}">
        <p14:creationId xmlns:p14="http://schemas.microsoft.com/office/powerpoint/2010/main" val="242604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0055" y="1923394"/>
            <a:ext cx="4967895" cy="3674413"/>
          </a:xfrm>
          <a:prstGeom prst="rect">
            <a:avLst/>
          </a:prstGeom>
        </p:spPr>
      </p:pic>
      <p:sp>
        <p:nvSpPr>
          <p:cNvPr id="2" name="Text Placeholder 1"/>
          <p:cNvSpPr>
            <a:spLocks noGrp="1"/>
          </p:cNvSpPr>
          <p:nvPr>
            <p:ph type="body" sz="quarter" idx="10"/>
          </p:nvPr>
        </p:nvSpPr>
        <p:spPr>
          <a:xfrm>
            <a:off x="5442049" y="2396358"/>
            <a:ext cx="3260517" cy="2728483"/>
          </a:xfrm>
        </p:spPr>
        <p:txBody>
          <a:bodyPr>
            <a:normAutofit fontScale="40000" lnSpcReduction="20000"/>
          </a:bodyPr>
          <a:lstStyle/>
          <a:p>
            <a:pPr marL="0" indent="0" algn="ctr">
              <a:buNone/>
            </a:pPr>
            <a:r>
              <a:rPr lang="en-US" sz="4500" b="1" i="1" dirty="0"/>
              <a:t>“Joyful Flowers” </a:t>
            </a:r>
            <a:endParaRPr lang="en-US" sz="4500" dirty="0"/>
          </a:p>
          <a:p>
            <a:pPr marL="0" indent="0">
              <a:buNone/>
            </a:pPr>
            <a:r>
              <a:rPr lang="en-US" sz="4000" i="1" dirty="0"/>
              <a:t>Here we see a photograph of colorful flowers. It makes me feel great about the world because flowers are beautiful. I like flowers because they can make people happy. When I am sad, I pick up flowers and it makes my whole day better. I can pick flowers and share them with sad people and share the joy of flowers. Through flowers, we can show people what Mother Nature does for us. </a:t>
            </a:r>
            <a:endParaRPr lang="en-US" sz="4000" dirty="0"/>
          </a:p>
        </p:txBody>
      </p:sp>
      <p:sp>
        <p:nvSpPr>
          <p:cNvPr id="3" name="Title 2"/>
          <p:cNvSpPr>
            <a:spLocks noGrp="1"/>
          </p:cNvSpPr>
          <p:nvPr>
            <p:ph type="title"/>
          </p:nvPr>
        </p:nvSpPr>
        <p:spPr>
          <a:xfrm>
            <a:off x="427426" y="85451"/>
            <a:ext cx="8229600" cy="1143000"/>
          </a:xfrm>
        </p:spPr>
        <p:txBody>
          <a:bodyPr/>
          <a:lstStyle/>
          <a:p>
            <a:pPr algn="ctr"/>
            <a:r>
              <a:rPr lang="en-US" dirty="0"/>
              <a:t>PRI Examples:</a:t>
            </a:r>
            <a:br>
              <a:rPr lang="en-US" dirty="0"/>
            </a:br>
            <a:r>
              <a:rPr lang="en-US" sz="2800" dirty="0"/>
              <a:t>Individual Strengths and </a:t>
            </a:r>
            <a:br>
              <a:rPr lang="en-US" sz="2800" dirty="0"/>
            </a:br>
            <a:r>
              <a:rPr lang="en-US" sz="2800" dirty="0"/>
              <a:t>Community Resources</a:t>
            </a:r>
          </a:p>
        </p:txBody>
      </p:sp>
    </p:spTree>
    <p:extLst>
      <p:ext uri="{BB962C8B-B14F-4D97-AF65-F5344CB8AC3E}">
        <p14:creationId xmlns:p14="http://schemas.microsoft.com/office/powerpoint/2010/main" val="3479509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3034" y="1881870"/>
            <a:ext cx="4609380" cy="3409244"/>
          </a:xfrm>
          <a:prstGeom prst="rect">
            <a:avLst/>
          </a:prstGeom>
        </p:spPr>
      </p:pic>
      <p:sp>
        <p:nvSpPr>
          <p:cNvPr id="2" name="Text Placeholder 1"/>
          <p:cNvSpPr>
            <a:spLocks noGrp="1"/>
          </p:cNvSpPr>
          <p:nvPr>
            <p:ph type="body" sz="quarter" idx="10"/>
          </p:nvPr>
        </p:nvSpPr>
        <p:spPr>
          <a:xfrm>
            <a:off x="5223641" y="2564524"/>
            <a:ext cx="3546054" cy="2327198"/>
          </a:xfrm>
        </p:spPr>
        <p:txBody>
          <a:bodyPr>
            <a:normAutofit fontScale="77500" lnSpcReduction="20000"/>
          </a:bodyPr>
          <a:lstStyle/>
          <a:p>
            <a:pPr marL="0" indent="0" algn="ctr">
              <a:buNone/>
            </a:pPr>
            <a:r>
              <a:rPr lang="en-US" b="1" i="1" dirty="0"/>
              <a:t>“Playground” </a:t>
            </a:r>
            <a:endParaRPr lang="en-US" dirty="0"/>
          </a:p>
          <a:p>
            <a:pPr marL="0" indent="0">
              <a:buNone/>
            </a:pPr>
            <a:r>
              <a:rPr lang="en-US" i="1" dirty="0"/>
              <a:t>Here is a nice swing set but no one is playing. We need to be more active and help kids to get outside and play. </a:t>
            </a:r>
            <a:endParaRPr lang="en-US" dirty="0"/>
          </a:p>
        </p:txBody>
      </p:sp>
      <p:sp>
        <p:nvSpPr>
          <p:cNvPr id="3" name="Title 2"/>
          <p:cNvSpPr>
            <a:spLocks noGrp="1"/>
          </p:cNvSpPr>
          <p:nvPr>
            <p:ph type="title"/>
          </p:nvPr>
        </p:nvSpPr>
        <p:spPr>
          <a:xfrm>
            <a:off x="383034" y="95962"/>
            <a:ext cx="8229600" cy="1143000"/>
          </a:xfrm>
        </p:spPr>
        <p:txBody>
          <a:bodyPr/>
          <a:lstStyle/>
          <a:p>
            <a:pPr algn="ctr"/>
            <a:r>
              <a:rPr lang="en-US" dirty="0"/>
              <a:t>PRI Examples:</a:t>
            </a:r>
            <a:br>
              <a:rPr lang="en-US" dirty="0"/>
            </a:br>
            <a:r>
              <a:rPr lang="en-US" sz="2800" dirty="0"/>
              <a:t>Individual Strengths and </a:t>
            </a:r>
            <a:br>
              <a:rPr lang="en-US" sz="2800" dirty="0"/>
            </a:br>
            <a:r>
              <a:rPr lang="en-US" sz="2800" dirty="0"/>
              <a:t>Community Resources</a:t>
            </a:r>
          </a:p>
        </p:txBody>
      </p:sp>
    </p:spTree>
    <p:extLst>
      <p:ext uri="{BB962C8B-B14F-4D97-AF65-F5344CB8AC3E}">
        <p14:creationId xmlns:p14="http://schemas.microsoft.com/office/powerpoint/2010/main" val="2796647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3034" y="1927975"/>
            <a:ext cx="5139558" cy="3801381"/>
          </a:xfrm>
          <a:prstGeom prst="rect">
            <a:avLst/>
          </a:prstGeom>
        </p:spPr>
      </p:pic>
      <p:sp>
        <p:nvSpPr>
          <p:cNvPr id="2" name="Text Placeholder 1"/>
          <p:cNvSpPr>
            <a:spLocks noGrp="1"/>
          </p:cNvSpPr>
          <p:nvPr>
            <p:ph type="body" sz="quarter" idx="10"/>
          </p:nvPr>
        </p:nvSpPr>
        <p:spPr>
          <a:xfrm>
            <a:off x="5942414" y="2669628"/>
            <a:ext cx="2570966" cy="2816772"/>
          </a:xfrm>
        </p:spPr>
        <p:txBody>
          <a:bodyPr>
            <a:normAutofit fontScale="47500" lnSpcReduction="20000"/>
          </a:bodyPr>
          <a:lstStyle/>
          <a:p>
            <a:pPr marL="0" indent="0" algn="ctr">
              <a:buNone/>
            </a:pPr>
            <a:r>
              <a:rPr lang="en-US" b="1" i="1" dirty="0"/>
              <a:t>“Meme” </a:t>
            </a:r>
            <a:endParaRPr lang="en-US" dirty="0"/>
          </a:p>
          <a:p>
            <a:pPr marL="0" indent="0">
              <a:buNone/>
            </a:pPr>
            <a:r>
              <a:rPr lang="en-US" i="1" dirty="0"/>
              <a:t>This is a photograph of my dog, Meme. She and I are playing. I took this picture to remember her because she is my favorite dog. She is very sweet and playful. You will love to play with her because she is the most “</a:t>
            </a:r>
            <a:r>
              <a:rPr lang="en-US" i="1" dirty="0" err="1"/>
              <a:t>playfulist</a:t>
            </a:r>
            <a:r>
              <a:rPr lang="en-US" i="1" dirty="0"/>
              <a:t>” dog you know. </a:t>
            </a:r>
            <a:endParaRPr lang="en-US" dirty="0"/>
          </a:p>
        </p:txBody>
      </p:sp>
      <p:sp>
        <p:nvSpPr>
          <p:cNvPr id="3" name="Title 2"/>
          <p:cNvSpPr>
            <a:spLocks noGrp="1"/>
          </p:cNvSpPr>
          <p:nvPr>
            <p:ph type="title"/>
          </p:nvPr>
        </p:nvSpPr>
        <p:spPr>
          <a:xfrm>
            <a:off x="383034" y="95962"/>
            <a:ext cx="8229600" cy="1143000"/>
          </a:xfrm>
        </p:spPr>
        <p:txBody>
          <a:bodyPr/>
          <a:lstStyle/>
          <a:p>
            <a:pPr algn="ctr"/>
            <a:r>
              <a:rPr lang="en-US" dirty="0"/>
              <a:t>PRI Examples:</a:t>
            </a:r>
            <a:br>
              <a:rPr lang="en-US" dirty="0"/>
            </a:br>
            <a:r>
              <a:rPr lang="en-US" sz="2800" dirty="0"/>
              <a:t>Individual Strengths and </a:t>
            </a:r>
            <a:br>
              <a:rPr lang="en-US" sz="2800" dirty="0"/>
            </a:br>
            <a:r>
              <a:rPr lang="en-US" sz="2800" dirty="0"/>
              <a:t>Community Resources</a:t>
            </a:r>
          </a:p>
        </p:txBody>
      </p:sp>
    </p:spTree>
    <p:extLst>
      <p:ext uri="{BB962C8B-B14F-4D97-AF65-F5344CB8AC3E}">
        <p14:creationId xmlns:p14="http://schemas.microsoft.com/office/powerpoint/2010/main" val="1986868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3034" y="1807778"/>
            <a:ext cx="5470942" cy="4046483"/>
          </a:xfrm>
          <a:prstGeom prst="rect">
            <a:avLst/>
          </a:prstGeom>
        </p:spPr>
      </p:pic>
      <p:sp>
        <p:nvSpPr>
          <p:cNvPr id="2" name="Text Placeholder 1"/>
          <p:cNvSpPr>
            <a:spLocks noGrp="1"/>
          </p:cNvSpPr>
          <p:nvPr>
            <p:ph type="body" sz="quarter" idx="10"/>
          </p:nvPr>
        </p:nvSpPr>
        <p:spPr>
          <a:xfrm>
            <a:off x="6205764" y="2617075"/>
            <a:ext cx="2406870" cy="2364827"/>
          </a:xfrm>
        </p:spPr>
        <p:txBody>
          <a:bodyPr>
            <a:normAutofit fontScale="55000" lnSpcReduction="20000"/>
          </a:bodyPr>
          <a:lstStyle/>
          <a:p>
            <a:pPr marL="0" indent="0" algn="ctr">
              <a:buNone/>
            </a:pPr>
            <a:r>
              <a:rPr lang="en-US" b="1" i="1" dirty="0"/>
              <a:t>“Caps and Bats” </a:t>
            </a:r>
            <a:endParaRPr lang="en-US" dirty="0"/>
          </a:p>
          <a:p>
            <a:pPr marL="0" indent="0">
              <a:buNone/>
            </a:pPr>
            <a:r>
              <a:rPr lang="en-US" i="1" dirty="0"/>
              <a:t>This is a picture of my team’s caps and my bats. This is my stuff. I play baseball. It is important to try and play sports. I would like to help people play sports. </a:t>
            </a:r>
            <a:endParaRPr lang="en-US" dirty="0"/>
          </a:p>
        </p:txBody>
      </p:sp>
      <p:sp>
        <p:nvSpPr>
          <p:cNvPr id="3" name="Title 2"/>
          <p:cNvSpPr>
            <a:spLocks noGrp="1"/>
          </p:cNvSpPr>
          <p:nvPr>
            <p:ph type="title"/>
          </p:nvPr>
        </p:nvSpPr>
        <p:spPr>
          <a:xfrm>
            <a:off x="383034" y="85451"/>
            <a:ext cx="8229600" cy="1143000"/>
          </a:xfrm>
        </p:spPr>
        <p:txBody>
          <a:bodyPr/>
          <a:lstStyle/>
          <a:p>
            <a:pPr algn="ctr"/>
            <a:r>
              <a:rPr lang="en-US" dirty="0"/>
              <a:t>PRI Examples:</a:t>
            </a:r>
            <a:br>
              <a:rPr lang="en-US" dirty="0"/>
            </a:br>
            <a:r>
              <a:rPr lang="en-US" sz="2800" dirty="0"/>
              <a:t>Individual Strengths and </a:t>
            </a:r>
            <a:br>
              <a:rPr lang="en-US" sz="2800" dirty="0"/>
            </a:br>
            <a:r>
              <a:rPr lang="en-US" sz="2800" dirty="0"/>
              <a:t>Community Resources</a:t>
            </a:r>
          </a:p>
        </p:txBody>
      </p:sp>
    </p:spTree>
    <p:extLst>
      <p:ext uri="{BB962C8B-B14F-4D97-AF65-F5344CB8AC3E}">
        <p14:creationId xmlns:p14="http://schemas.microsoft.com/office/powerpoint/2010/main" val="2352220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8372" y="1992903"/>
            <a:ext cx="5065986" cy="3746964"/>
          </a:xfrm>
          <a:prstGeom prst="rect">
            <a:avLst/>
          </a:prstGeom>
        </p:spPr>
      </p:pic>
      <p:sp>
        <p:nvSpPr>
          <p:cNvPr id="2" name="Text Placeholder 1"/>
          <p:cNvSpPr>
            <a:spLocks noGrp="1"/>
          </p:cNvSpPr>
          <p:nvPr>
            <p:ph type="body" sz="quarter" idx="10"/>
          </p:nvPr>
        </p:nvSpPr>
        <p:spPr>
          <a:xfrm>
            <a:off x="6032937" y="2503089"/>
            <a:ext cx="2433145" cy="2731063"/>
          </a:xfrm>
        </p:spPr>
        <p:txBody>
          <a:bodyPr>
            <a:normAutofit fontScale="62500" lnSpcReduction="20000"/>
          </a:bodyPr>
          <a:lstStyle/>
          <a:p>
            <a:pPr marL="0" indent="0" algn="ctr">
              <a:buNone/>
            </a:pPr>
            <a:r>
              <a:rPr lang="en-US" b="1" i="1" dirty="0"/>
              <a:t>“Tornado Shelter” </a:t>
            </a:r>
            <a:endParaRPr lang="en-US" dirty="0"/>
          </a:p>
          <a:p>
            <a:pPr marL="0" indent="0">
              <a:buNone/>
            </a:pPr>
            <a:r>
              <a:rPr lang="en-US" i="1" dirty="0"/>
              <a:t>This is a picture of a tornado shelter and grass. A shelter like this keeps you safe from tornadoes and could save your life. </a:t>
            </a:r>
            <a:endParaRPr lang="en-US" dirty="0"/>
          </a:p>
        </p:txBody>
      </p:sp>
      <p:sp>
        <p:nvSpPr>
          <p:cNvPr id="3" name="Title 2"/>
          <p:cNvSpPr>
            <a:spLocks noGrp="1"/>
          </p:cNvSpPr>
          <p:nvPr>
            <p:ph type="title"/>
          </p:nvPr>
        </p:nvSpPr>
        <p:spPr>
          <a:xfrm>
            <a:off x="378372" y="74941"/>
            <a:ext cx="8229600" cy="1143000"/>
          </a:xfrm>
        </p:spPr>
        <p:txBody>
          <a:bodyPr/>
          <a:lstStyle/>
          <a:p>
            <a:pPr algn="ctr"/>
            <a:r>
              <a:rPr lang="en-US" dirty="0"/>
              <a:t>PRI Examples:</a:t>
            </a:r>
            <a:br>
              <a:rPr lang="en-US" dirty="0"/>
            </a:br>
            <a:r>
              <a:rPr lang="en-US" sz="2800" dirty="0"/>
              <a:t>Individual Strengths and </a:t>
            </a:r>
            <a:br>
              <a:rPr lang="en-US" sz="2800" dirty="0"/>
            </a:br>
            <a:r>
              <a:rPr lang="en-US" sz="2800" dirty="0"/>
              <a:t>Community Resources</a:t>
            </a:r>
          </a:p>
        </p:txBody>
      </p:sp>
    </p:spTree>
    <p:extLst>
      <p:ext uri="{BB962C8B-B14F-4D97-AF65-F5344CB8AC3E}">
        <p14:creationId xmlns:p14="http://schemas.microsoft.com/office/powerpoint/2010/main" val="3984699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32937" y="2507095"/>
            <a:ext cx="2433145" cy="2731063"/>
          </a:xfrm>
        </p:spPr>
        <p:txBody>
          <a:bodyPr>
            <a:normAutofit fontScale="55000" lnSpcReduction="20000"/>
          </a:bodyPr>
          <a:lstStyle/>
          <a:p>
            <a:pPr marL="0" indent="0" algn="ctr">
              <a:buNone/>
            </a:pPr>
            <a:r>
              <a:rPr lang="en-US" b="1" i="1" dirty="0"/>
              <a:t>“Church” </a:t>
            </a:r>
            <a:endParaRPr lang="en-US" dirty="0"/>
          </a:p>
          <a:p>
            <a:pPr marL="0" indent="0">
              <a:buNone/>
            </a:pPr>
            <a:r>
              <a:rPr lang="en-US" i="1" dirty="0"/>
              <a:t>This is a photograph of a church. People can learn about what is good and what is not good when they go to church. We can educate people to go to church more and this will help people from doing wrong. </a:t>
            </a:r>
            <a:endParaRPr lang="en-US" dirty="0"/>
          </a:p>
        </p:txBody>
      </p:sp>
      <p:sp>
        <p:nvSpPr>
          <p:cNvPr id="3" name="Title 2"/>
          <p:cNvSpPr>
            <a:spLocks noGrp="1"/>
          </p:cNvSpPr>
          <p:nvPr>
            <p:ph type="title"/>
          </p:nvPr>
        </p:nvSpPr>
        <p:spPr>
          <a:xfrm>
            <a:off x="378372" y="74941"/>
            <a:ext cx="8229600" cy="1143000"/>
          </a:xfrm>
        </p:spPr>
        <p:txBody>
          <a:bodyPr/>
          <a:lstStyle/>
          <a:p>
            <a:pPr algn="ctr"/>
            <a:r>
              <a:rPr lang="en-US" dirty="0"/>
              <a:t>PRI Examples:</a:t>
            </a:r>
            <a:br>
              <a:rPr lang="en-US" dirty="0"/>
            </a:br>
            <a:r>
              <a:rPr lang="en-US" sz="2800" dirty="0"/>
              <a:t>Individual Strengths and </a:t>
            </a:r>
            <a:br>
              <a:rPr lang="en-US" sz="2800" dirty="0"/>
            </a:br>
            <a:r>
              <a:rPr lang="en-US" sz="2800" dirty="0"/>
              <a:t>Community Resources</a:t>
            </a:r>
          </a:p>
        </p:txBody>
      </p:sp>
      <p:pic>
        <p:nvPicPr>
          <p:cNvPr id="5" name="Picture 4"/>
          <p:cNvPicPr>
            <a:picLocks noChangeAspect="1"/>
          </p:cNvPicPr>
          <p:nvPr/>
        </p:nvPicPr>
        <p:blipFill>
          <a:blip r:embed="rId2"/>
          <a:stretch>
            <a:fillRect/>
          </a:stretch>
        </p:blipFill>
        <p:spPr>
          <a:xfrm>
            <a:off x="293256" y="1893818"/>
            <a:ext cx="5214165" cy="3856562"/>
          </a:xfrm>
          <a:prstGeom prst="rect">
            <a:avLst/>
          </a:prstGeom>
        </p:spPr>
      </p:pic>
      <p:sp>
        <p:nvSpPr>
          <p:cNvPr id="6" name="Rectangle 5"/>
          <p:cNvSpPr/>
          <p:nvPr/>
        </p:nvSpPr>
        <p:spPr>
          <a:xfrm>
            <a:off x="861848" y="5868740"/>
            <a:ext cx="7604234" cy="369332"/>
          </a:xfrm>
          <a:prstGeom prst="rect">
            <a:avLst/>
          </a:prstGeom>
        </p:spPr>
        <p:txBody>
          <a:bodyPr wrap="square">
            <a:spAutoFit/>
          </a:bodyPr>
          <a:lstStyle/>
          <a:p>
            <a:r>
              <a:rPr lang="en-US" i="1" dirty="0">
                <a:solidFill>
                  <a:srgbClr val="000000"/>
                </a:solidFill>
                <a:latin typeface="Chaparral Pro"/>
              </a:rPr>
              <a:t>*All example photos and narratives courtesy of former PRI participants. </a:t>
            </a:r>
            <a:endParaRPr lang="en-US" dirty="0"/>
          </a:p>
        </p:txBody>
      </p:sp>
    </p:spTree>
    <p:extLst>
      <p:ext uri="{BB962C8B-B14F-4D97-AF65-F5344CB8AC3E}">
        <p14:creationId xmlns:p14="http://schemas.microsoft.com/office/powerpoint/2010/main" val="34926577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58&quot;/&gt;&lt;/object&gt;&lt;object type=&quot;3&quot; unique_id=&quot;10102&quot;&gt;&lt;property id=&quot;20148&quot; value=&quot;5&quot;/&gt;&lt;property id=&quot;20300&quot; value=&quot;Slide 7 - &amp;quot;DMI Overview&amp;quot;&quot;/&gt;&lt;property id=&quot;20307&quot; value=&quot;272&quot;/&gt;&lt;/object&gt;&lt;object type=&quot;3&quot; unique_id=&quot;10705&quot;&gt;&lt;property id=&quot;20148&quot; value=&quot;5&quot;/&gt;&lt;property id=&quot;20300&quot; value=&quot;Slide 15 - &amp;quot;DMI &amp;quot;&quot;/&gt;&lt;property id=&quot;20307&quot; value=&quot;279&quot;/&gt;&lt;/object&gt;&lt;object type=&quot;3&quot; unique_id=&quot;10706&quot;&gt;&lt;property id=&quot;20148&quot; value=&quot;5&quot;/&gt;&lt;property id=&quot;20300&quot; value=&quot;Slide 9 - &amp;quot;DMI &amp;quot;&quot;/&gt;&lt;property id=&quot;20307&quot; value=&quot;281&quot;/&gt;&lt;/object&gt;&lt;object type=&quot;3&quot; unique_id=&quot;10707&quot;&gt;&lt;property id=&quot;20148&quot; value=&quot;5&quot;/&gt;&lt;property id=&quot;20300&quot; value=&quot;Slide 11 - &amp;quot;DMI &amp;quot;&quot;/&gt;&lt;property id=&quot;20307&quot; value=&quot;280&quot;/&gt;&lt;/object&gt;&lt;object type=&quot;3&quot; unique_id=&quot;10708&quot;&gt;&lt;property id=&quot;20148&quot; value=&quot;5&quot;/&gt;&lt;property id=&quot;20300&quot; value=&quot;Slide 13 - &amp;quot;DMI &amp;quot;&quot;/&gt;&lt;property id=&quot;20307&quot; value=&quot;282&quot;/&gt;&lt;/object&gt;&lt;object type=&quot;3&quot; unique_id=&quot;10709&quot;&gt;&lt;property id=&quot;20148&quot; value=&quot;5&quot;/&gt;&lt;property id=&quot;20300&quot; value=&quot;Slide 12 - &amp;quot;DMI Sample Activity&amp;quot;&quot;/&gt;&lt;property id=&quot;20307&quot; value=&quot;283&quot;/&gt;&lt;/object&gt;&lt;object type=&quot;3&quot; unique_id=&quot;10710&quot;&gt;&lt;property id=&quot;20148&quot; value=&quot;5&quot;/&gt;&lt;property id=&quot;20300&quot; value=&quot;Slide 10 - &amp;quot;DMI Sample Activity&amp;quot;&quot;/&gt;&lt;property id=&quot;20307&quot; value=&quot;284&quot;/&gt;&lt;/object&gt;&lt;object type=&quot;3&quot; unique_id=&quot;10803&quot;&gt;&lt;property id=&quot;20148&quot; value=&quot;5&quot;/&gt;&lt;property id=&quot;20300&quot; value=&quot;Slide 3 - &amp;quot; Background and Significance&amp;quot;&quot;/&gt;&lt;property id=&quot;20307&quot; value=&quot;285&quot;/&gt;&lt;/object&gt;&lt;object type=&quot;3&quot; unique_id=&quot;10912&quot;&gt;&lt;property id=&quot;20148&quot; value=&quot;5&quot;/&gt;&lt;property id=&quot;20300&quot; value=&quot;Slide 4 - &amp;quot;Research Method&amp;quot;&quot;/&gt;&lt;property id=&quot;20307&quot; value=&quot;287&quot;/&gt;&lt;/object&gt;&lt;object type=&quot;3&quot; unique_id=&quot;10975&quot;&gt;&lt;property id=&quot;20148&quot; value=&quot;5&quot;/&gt;&lt;property id=&quot;20300&quot; value=&quot;Slide 5 - &amp;quot;Findings&amp;#x0D;&amp;#x0A;&amp;quot;&quot;/&gt;&lt;property id=&quot;20307&quot; value=&quot;289&quot;/&gt;&lt;/object&gt;&lt;object type=&quot;3&quot; unique_id=&quot;10976&quot;&gt;&lt;property id=&quot;20148&quot; value=&quot;5&quot;/&gt;&lt;property id=&quot;20300&quot; value=&quot;Slide 8 - &amp;quot;DMI Goals&amp;quot;&quot;/&gt;&lt;property id=&quot;20307&quot; value=&quot;290&quot;/&gt;&lt;/object&gt;&lt;object type=&quot;3&quot; unique_id=&quot;10992&quot;&gt;&lt;property id=&quot;20148&quot; value=&quot;5&quot;/&gt;&lt;property id=&quot;20300&quot; value=&quot;Slide 6 - &amp;quot;DMI Purpose&amp;quot;&quot;/&gt;&lt;property id=&quot;20307&quot; value=&quot;292&quot;/&gt;&lt;/object&gt;&lt;object type=&quot;3&quot; unique_id=&quot;10993&quot;&gt;&lt;property id=&quot;20148&quot; value=&quot;5&quot;/&gt;&lt;property id=&quot;20300&quot; value=&quot;Slide 14 - &amp;quot;DMI Sample Activity&amp;quot;&quot;/&gt;&lt;property id=&quot;20307&quot; value=&quot;291&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2511</TotalTime>
  <Words>431</Words>
  <Application>Microsoft Office PowerPoint</Application>
  <PresentationFormat>On-screen Show (4:3)</PresentationFormat>
  <Paragraphs>36</Paragraphs>
  <Slides>9</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Chaparral Pro</vt:lpstr>
      <vt:lpstr>Helvetica</vt:lpstr>
      <vt:lpstr>Office Theme</vt:lpstr>
      <vt:lpstr>PowerPoint Presentation</vt:lpstr>
      <vt:lpstr> PRI Examples: Individual Strengths and  Community Resources</vt:lpstr>
      <vt:lpstr>PRI Examples: Individual Strengths and  Community Resources</vt:lpstr>
      <vt:lpstr>PRI Examples: Individual Strengths and  Community Resources</vt:lpstr>
      <vt:lpstr>PRI Examples: Individual Strengths and  Community Resources</vt:lpstr>
      <vt:lpstr>PRI Examples: Individual Strengths and  Community Resources</vt:lpstr>
      <vt:lpstr>PRI Examples: Individual Strengths and  Community Resources</vt:lpstr>
      <vt:lpstr>PRI Examples: Individual Strengths and  Community Resources</vt:lpstr>
      <vt:lpstr>PRI Examples: Individual Strengths and  Community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Libby Burns</dc:creator>
  <cp:lastModifiedBy>Mills, Toby M.</cp:lastModifiedBy>
  <cp:revision>189</cp:revision>
  <cp:lastPrinted>2015-12-21T18:27:53Z</cp:lastPrinted>
  <dcterms:created xsi:type="dcterms:W3CDTF">2014-02-09T23:52:53Z</dcterms:created>
  <dcterms:modified xsi:type="dcterms:W3CDTF">2016-04-14T19:08:51Z</dcterms:modified>
</cp:coreProperties>
</file>